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1287" r:id="rId3"/>
    <p:sldId id="1288" r:id="rId4"/>
    <p:sldId id="1362" r:id="rId5"/>
    <p:sldId id="1121" r:id="rId6"/>
    <p:sldId id="1345" r:id="rId7"/>
    <p:sldId id="1371" r:id="rId8"/>
    <p:sldId id="1372" r:id="rId9"/>
    <p:sldId id="1292" r:id="rId10"/>
    <p:sldId id="1130" r:id="rId11"/>
    <p:sldId id="274" r:id="rId12"/>
    <p:sldId id="1132" r:id="rId13"/>
    <p:sldId id="1133" r:id="rId14"/>
    <p:sldId id="1134" r:id="rId15"/>
    <p:sldId id="282" r:id="rId16"/>
    <p:sldId id="1136" r:id="rId17"/>
    <p:sldId id="291" r:id="rId18"/>
    <p:sldId id="292" r:id="rId19"/>
    <p:sldId id="293" r:id="rId20"/>
    <p:sldId id="294" r:id="rId21"/>
    <p:sldId id="295" r:id="rId22"/>
    <p:sldId id="296" r:id="rId23"/>
    <p:sldId id="1143" r:id="rId24"/>
    <p:sldId id="299" r:id="rId25"/>
    <p:sldId id="300" r:id="rId26"/>
    <p:sldId id="1256" r:id="rId27"/>
    <p:sldId id="1293" r:id="rId28"/>
    <p:sldId id="1363" r:id="rId29"/>
    <p:sldId id="1364" r:id="rId30"/>
    <p:sldId id="261" r:id="rId31"/>
    <p:sldId id="1365" r:id="rId32"/>
    <p:sldId id="1257" r:id="rId33"/>
    <p:sldId id="1165" r:id="rId34"/>
    <p:sldId id="1158" r:id="rId35"/>
    <p:sldId id="1342" r:id="rId36"/>
    <p:sldId id="320" r:id="rId37"/>
    <p:sldId id="1278" r:id="rId38"/>
    <p:sldId id="1295" r:id="rId39"/>
    <p:sldId id="354" r:id="rId40"/>
    <p:sldId id="355" r:id="rId41"/>
    <p:sldId id="1367" r:id="rId42"/>
    <p:sldId id="1368" r:id="rId43"/>
    <p:sldId id="1325" r:id="rId44"/>
    <p:sldId id="1316" r:id="rId45"/>
    <p:sldId id="1369" r:id="rId46"/>
    <p:sldId id="257" r:id="rId47"/>
    <p:sldId id="1373" r:id="rId48"/>
    <p:sldId id="1331" r:id="rId49"/>
    <p:sldId id="1358" r:id="rId50"/>
    <p:sldId id="1305" r:id="rId51"/>
    <p:sldId id="1269" r:id="rId52"/>
    <p:sldId id="1370" r:id="rId53"/>
    <p:sldId id="1302" r:id="rId54"/>
    <p:sldId id="1354" r:id="rId55"/>
    <p:sldId id="1355" r:id="rId56"/>
    <p:sldId id="1346" r:id="rId57"/>
    <p:sldId id="1347" r:id="rId58"/>
    <p:sldId id="1348" r:id="rId59"/>
    <p:sldId id="1350" r:id="rId60"/>
    <p:sldId id="134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9"/>
    <p:restoredTop sz="79050"/>
  </p:normalViewPr>
  <p:slideViewPr>
    <p:cSldViewPr snapToGrid="0" snapToObjects="1">
      <p:cViewPr>
        <p:scale>
          <a:sx n="119" d="100"/>
          <a:sy n="119" d="100"/>
        </p:scale>
        <p:origin x="4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hyperlink" Target="https://www.r-project.org/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rstudio.cloud/project/191182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Allissa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, PhD</a:t>
            </a:r>
            <a:b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</a:b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Strategist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 Cloud Services | STRIDES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Outreach Coordinator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1270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      -list</a:t>
            </a:r>
            <a:r>
              <a:rPr lang="en-US" sz="3200" spc="-210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of</a:t>
            </a:r>
            <a:r>
              <a:rPr lang="en-US" sz="3200" spc="-215" dirty="0">
                <a:cs typeface="Trebuchet MS"/>
              </a:rPr>
              <a:t> </a:t>
            </a:r>
            <a:r>
              <a:rPr lang="en-US" sz="3200" spc="-135" dirty="0">
                <a:cs typeface="Trebuchet MS"/>
              </a:rPr>
              <a:t>characters</a:t>
            </a:r>
          </a:p>
          <a:p>
            <a:pPr marL="755650" marR="5080" indent="-285750">
              <a:lnSpc>
                <a:spcPct val="100699"/>
              </a:lnSpc>
              <a:spcBef>
                <a:spcPts val="645"/>
              </a:spcBef>
            </a:pPr>
            <a:r>
              <a:rPr lang="en-US" sz="3200" spc="-135" dirty="0">
                <a:cs typeface="Trebuchet MS"/>
              </a:rPr>
              <a:t>  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755650" marR="5080" indent="-285750">
              <a:lnSpc>
                <a:spcPct val="100699"/>
              </a:lnSpc>
              <a:spcBef>
                <a:spcPts val="645"/>
              </a:spcBef>
            </a:pPr>
            <a:r>
              <a:rPr lang="en-US" sz="3200" spc="-90" dirty="0">
                <a:cs typeface="Trebuchet MS"/>
              </a:rPr>
              <a:t>  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ts val="379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</a:t>
            </a:r>
            <a:r>
              <a:rPr lang="en-US" sz="3200" spc="-50" dirty="0">
                <a:cs typeface="Trebuchet MS"/>
              </a:rPr>
              <a:t>on</a:t>
            </a:r>
            <a:r>
              <a:rPr lang="en-US" sz="3200" spc="-72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25" dirty="0">
                <a:cs typeface="Trebuchet MS"/>
              </a:rPr>
              <a:t>bottom </a:t>
            </a:r>
            <a:r>
              <a:rPr lang="en-US" sz="3200" spc="-120" dirty="0">
                <a:cs typeface="Trebuchet MS"/>
              </a:rPr>
              <a:t>of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35" dirty="0">
                <a:cs typeface="Trebuchet MS"/>
              </a:rPr>
              <a:t>section</a:t>
            </a:r>
            <a:r>
              <a:rPr lang="en-US" sz="3200" spc="-745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 </a:t>
            </a:r>
            <a:r>
              <a:rPr lang="en-US" sz="3200" spc="-145" dirty="0">
                <a:cs typeface="Trebuchet MS"/>
              </a:rPr>
              <a:t>have  </a:t>
            </a:r>
            <a:r>
              <a:rPr lang="en-US" sz="3200" spc="-155" dirty="0">
                <a:cs typeface="Trebuchet MS"/>
              </a:rPr>
              <a:t>examples </a:t>
            </a:r>
            <a:r>
              <a:rPr lang="en-US" sz="3200" spc="-160" dirty="0">
                <a:cs typeface="Trebuchet MS"/>
              </a:rPr>
              <a:t>that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60" dirty="0">
                <a:cs typeface="Trebuchet MS"/>
              </a:rPr>
              <a:t>can</a:t>
            </a:r>
            <a:r>
              <a:rPr lang="en-US" sz="3200" spc="-5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try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0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>
                <a:cs typeface="Trebuchet MS"/>
              </a:rPr>
              <a:t>Writing graphics to a file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5816AD-32F7-A94F-AAE8-06DC39AA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Interactive plot customization!</a:t>
            </a:r>
          </a:p>
        </p:txBody>
      </p:sp>
    </p:spTree>
    <p:extLst>
      <p:ext uri="{BB962C8B-B14F-4D97-AF65-F5344CB8AC3E}">
        <p14:creationId xmlns:p14="http://schemas.microsoft.com/office/powerpoint/2010/main" val="3944200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67" y="652162"/>
            <a:ext cx="1178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Interactive plot customization with </a:t>
            </a:r>
            <a:r>
              <a:rPr lang="en-US" sz="4800" b="1" spc="-190" dirty="0" err="1">
                <a:latin typeface="+mn-lt"/>
              </a:rPr>
              <a:t>ggThemeAssist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dirty="0" err="1">
                <a:solidFill>
                  <a:srgbClr val="066FC0"/>
                </a:solidFill>
              </a:rPr>
              <a:t>install.packages</a:t>
            </a:r>
            <a:r>
              <a:rPr lang="en-US" sz="3600" dirty="0">
                <a:solidFill>
                  <a:srgbClr val="066FC0"/>
                </a:solidFill>
              </a:rPr>
              <a:t>("</a:t>
            </a:r>
            <a:r>
              <a:rPr lang="en-US" sz="3600" dirty="0" err="1">
                <a:solidFill>
                  <a:srgbClr val="066FC0"/>
                </a:solidFill>
              </a:rPr>
              <a:t>ggThemeAssist</a:t>
            </a:r>
            <a:r>
              <a:rPr lang="en-US" sz="36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dirty="0">
                <a:solidFill>
                  <a:srgbClr val="066FC0"/>
                </a:solidFill>
              </a:rPr>
              <a:t>library(</a:t>
            </a:r>
            <a:r>
              <a:rPr lang="en-US" sz="3600" dirty="0" err="1">
                <a:solidFill>
                  <a:srgbClr val="066FC0"/>
                </a:solidFill>
              </a:rPr>
              <a:t>ggThemeAssist</a:t>
            </a:r>
            <a:r>
              <a:rPr lang="en-US" sz="36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ggplot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pbc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, </a:t>
            </a: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aes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(x= sex, y=age)) + </a:t>
            </a:r>
            <a:r>
              <a:rPr lang="en-US" sz="3600" spc="-75" dirty="0" err="1">
                <a:solidFill>
                  <a:srgbClr val="066FC0"/>
                </a:solidFill>
                <a:cs typeface="Trebuchet MS"/>
              </a:rPr>
              <a:t>geom_boxplot</a:t>
            </a: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()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Highlight this code in your </a:t>
            </a:r>
            <a:r>
              <a:rPr lang="en-US" sz="3600" spc="-75" dirty="0" err="1">
                <a:cs typeface="Trebuchet MS"/>
              </a:rPr>
              <a:t>Rscript</a:t>
            </a:r>
            <a:endParaRPr lang="en-US" sz="3600" spc="-75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Go to </a:t>
            </a:r>
            <a:r>
              <a:rPr lang="en-US" sz="3600" spc="-75" dirty="0" err="1">
                <a:cs typeface="Trebuchet MS"/>
              </a:rPr>
              <a:t>Addins</a:t>
            </a:r>
            <a:r>
              <a:rPr lang="en-US" sz="3600" spc="-75" dirty="0">
                <a:cs typeface="Trebuchet MS"/>
              </a:rPr>
              <a:t> and select </a:t>
            </a:r>
            <a:r>
              <a:rPr lang="en-US" sz="3600" spc="-75" dirty="0" err="1">
                <a:cs typeface="Trebuchet MS"/>
              </a:rPr>
              <a:t>ggplot</a:t>
            </a:r>
            <a:r>
              <a:rPr lang="en-US" sz="3600" spc="-75" dirty="0">
                <a:cs typeface="Trebuchet MS"/>
              </a:rPr>
              <a:t> Theme assist</a:t>
            </a:r>
          </a:p>
        </p:txBody>
      </p:sp>
    </p:spTree>
    <p:extLst>
      <p:ext uri="{BB962C8B-B14F-4D97-AF65-F5344CB8AC3E}">
        <p14:creationId xmlns:p14="http://schemas.microsoft.com/office/powerpoint/2010/main" val="1046268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C41C7A6-71A5-A645-94EA-B2DECC0B5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7" y="558800"/>
            <a:ext cx="11826426" cy="574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3906B-84C0-7D44-9B98-08D57DB6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0" y="2044699"/>
            <a:ext cx="7249342" cy="45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95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67" y="652162"/>
            <a:ext cx="117856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Interactive plot customization with </a:t>
            </a:r>
            <a:r>
              <a:rPr lang="en-US" sz="4800" b="1" spc="-190" dirty="0" err="1">
                <a:latin typeface="+mn-lt"/>
              </a:rPr>
              <a:t>ggThemeAssist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Select the Panel &amp; Background tab at the bottom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In the Panel Background column choose None for the fill drop-down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Select the Axis tab at the bottom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In the Axis line column choose Solid for the type drop-down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Click Done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cs typeface="Trebuchet MS"/>
              </a:rPr>
              <a:t>The package will modify your code in the </a:t>
            </a:r>
            <a:r>
              <a:rPr lang="en-US" sz="3600" spc="-75" dirty="0" err="1">
                <a:cs typeface="Trebuchet MS"/>
              </a:rPr>
              <a:t>Rscript</a:t>
            </a:r>
            <a:endParaRPr lang="en-US" sz="3600" spc="-75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3600" spc="-75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3510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7EE1D-EFA4-BF44-B42B-6084F969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6" y="1479036"/>
            <a:ext cx="5858659" cy="3606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B474B8-E6F5-444E-B403-8DE92C3C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416" y="1479036"/>
            <a:ext cx="5846988" cy="36178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1E6F20-1EC4-AB40-BB5E-B1B919181E2A}"/>
              </a:ext>
            </a:extLst>
          </p:cNvPr>
          <p:cNvSpPr/>
          <p:nvPr/>
        </p:nvSpPr>
        <p:spPr>
          <a:xfrm>
            <a:off x="109926" y="5625869"/>
            <a:ext cx="11960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66FC0"/>
                </a:solidFill>
              </a:rPr>
              <a:t>ggplot</a:t>
            </a:r>
            <a:r>
              <a:rPr lang="en-US" sz="2400" dirty="0">
                <a:solidFill>
                  <a:srgbClr val="066FC0"/>
                </a:solidFill>
              </a:rPr>
              <a:t>(</a:t>
            </a:r>
            <a:r>
              <a:rPr lang="en-US" sz="2400" dirty="0" err="1">
                <a:solidFill>
                  <a:srgbClr val="066FC0"/>
                </a:solidFill>
              </a:rPr>
              <a:t>pbc</a:t>
            </a:r>
            <a:r>
              <a:rPr lang="en-US" sz="2400" dirty="0">
                <a:solidFill>
                  <a:srgbClr val="066FC0"/>
                </a:solidFill>
              </a:rPr>
              <a:t>, </a:t>
            </a:r>
            <a:r>
              <a:rPr lang="en-US" sz="2400" dirty="0" err="1">
                <a:solidFill>
                  <a:srgbClr val="066FC0"/>
                </a:solidFill>
              </a:rPr>
              <a:t>aes</a:t>
            </a:r>
            <a:r>
              <a:rPr lang="en-US" sz="2400" dirty="0">
                <a:solidFill>
                  <a:srgbClr val="066FC0"/>
                </a:solidFill>
              </a:rPr>
              <a:t>(x= sex, y=age)) + </a:t>
            </a:r>
            <a:r>
              <a:rPr lang="en-US" sz="2400" dirty="0" err="1">
                <a:solidFill>
                  <a:srgbClr val="066FC0"/>
                </a:solidFill>
              </a:rPr>
              <a:t>geom_boxplot</a:t>
            </a:r>
            <a:r>
              <a:rPr lang="en-US" sz="2400" dirty="0">
                <a:solidFill>
                  <a:srgbClr val="066FC0"/>
                </a:solidFill>
              </a:rPr>
              <a:t>() + </a:t>
            </a:r>
          </a:p>
          <a:p>
            <a:r>
              <a:rPr lang="en-US" sz="2400" dirty="0">
                <a:solidFill>
                  <a:srgbClr val="066FC0"/>
                </a:solidFill>
              </a:rPr>
              <a:t>theme(</a:t>
            </a:r>
            <a:r>
              <a:rPr lang="en-US" sz="2400" dirty="0" err="1">
                <a:solidFill>
                  <a:srgbClr val="066FC0"/>
                </a:solidFill>
              </a:rPr>
              <a:t>axis.line</a:t>
            </a:r>
            <a:r>
              <a:rPr lang="en-US" sz="2400" dirty="0">
                <a:solidFill>
                  <a:srgbClr val="066FC0"/>
                </a:solidFill>
              </a:rPr>
              <a:t> = </a:t>
            </a:r>
            <a:r>
              <a:rPr lang="en-US" sz="2400" dirty="0" err="1">
                <a:solidFill>
                  <a:srgbClr val="066FC0"/>
                </a:solidFill>
              </a:rPr>
              <a:t>element_line</a:t>
            </a:r>
            <a:r>
              <a:rPr lang="en-US" sz="2400" dirty="0">
                <a:solidFill>
                  <a:srgbClr val="066FC0"/>
                </a:solidFill>
              </a:rPr>
              <a:t>(</a:t>
            </a:r>
            <a:r>
              <a:rPr lang="en-US" sz="2400" dirty="0" err="1">
                <a:solidFill>
                  <a:srgbClr val="066FC0"/>
                </a:solidFill>
              </a:rPr>
              <a:t>linetype</a:t>
            </a:r>
            <a:r>
              <a:rPr lang="en-US" sz="2400" dirty="0">
                <a:solidFill>
                  <a:srgbClr val="066FC0"/>
                </a:solidFill>
              </a:rPr>
              <a:t> = "solid"), </a:t>
            </a:r>
            <a:r>
              <a:rPr lang="en-US" sz="2400" dirty="0" err="1">
                <a:solidFill>
                  <a:srgbClr val="066FC0"/>
                </a:solidFill>
              </a:rPr>
              <a:t>panel.background</a:t>
            </a:r>
            <a:r>
              <a:rPr lang="en-US" sz="2400" dirty="0">
                <a:solidFill>
                  <a:srgbClr val="066FC0"/>
                </a:solidFill>
              </a:rPr>
              <a:t> = </a:t>
            </a:r>
            <a:r>
              <a:rPr lang="en-US" sz="2400" dirty="0" err="1">
                <a:solidFill>
                  <a:srgbClr val="066FC0"/>
                </a:solidFill>
              </a:rPr>
              <a:t>element_rect</a:t>
            </a:r>
            <a:r>
              <a:rPr lang="en-US" sz="2400" dirty="0">
                <a:solidFill>
                  <a:srgbClr val="066FC0"/>
                </a:solidFill>
              </a:rPr>
              <a:t>(fill = NA))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C112F-A719-C64C-BFBF-FB3590B8F360}"/>
              </a:ext>
            </a:extLst>
          </p:cNvPr>
          <p:cNvSpPr/>
          <p:nvPr/>
        </p:nvSpPr>
        <p:spPr>
          <a:xfrm>
            <a:off x="1175657" y="4690753"/>
            <a:ext cx="890649" cy="39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999C79-9095-B548-9ECC-96383B381541}"/>
              </a:ext>
            </a:extLst>
          </p:cNvPr>
          <p:cNvSpPr/>
          <p:nvPr/>
        </p:nvSpPr>
        <p:spPr>
          <a:xfrm>
            <a:off x="1555668" y="3429000"/>
            <a:ext cx="795646" cy="394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143C3-4C79-6F40-BBBF-0712F2DBCBA4}"/>
              </a:ext>
            </a:extLst>
          </p:cNvPr>
          <p:cNvSpPr/>
          <p:nvPr/>
        </p:nvSpPr>
        <p:spPr>
          <a:xfrm>
            <a:off x="8467106" y="4690753"/>
            <a:ext cx="451263" cy="394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460DE6-4BCE-4F48-A67E-81E8C4AE784F}"/>
              </a:ext>
            </a:extLst>
          </p:cNvPr>
          <p:cNvSpPr/>
          <p:nvPr/>
        </p:nvSpPr>
        <p:spPr>
          <a:xfrm>
            <a:off x="9595262" y="3429000"/>
            <a:ext cx="783772" cy="394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F8973-1550-B741-99D7-199B2BE6AE35}"/>
              </a:ext>
            </a:extLst>
          </p:cNvPr>
          <p:cNvSpPr/>
          <p:nvPr/>
        </p:nvSpPr>
        <p:spPr>
          <a:xfrm>
            <a:off x="11542816" y="1603169"/>
            <a:ext cx="527588" cy="403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dirty="0">
                <a:hlinkClick r:id="rId4"/>
              </a:rPr>
              <a:t>https://rstudio.cloud/project/1911826</a:t>
            </a:r>
            <a:endParaRPr lang="en-US" sz="3200" dirty="0"/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7A42F-3852-CA4C-B13B-9789BA148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0" y="3073400"/>
            <a:ext cx="584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2063</Words>
  <Application>Microsoft Macintosh PowerPoint</Application>
  <PresentationFormat>Widescreen</PresentationFormat>
  <Paragraphs>297</Paragraphs>
  <Slides>60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What is</vt:lpstr>
      <vt:lpstr>What is RStudio</vt:lpstr>
      <vt:lpstr>What is Rstudio Cloud</vt:lpstr>
      <vt:lpstr>What we will learn today!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Data visualization in R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Interactive plot customization!</vt:lpstr>
      <vt:lpstr>Interactive plot customization with ggThemeAssist</vt:lpstr>
      <vt:lpstr>PowerPoint Presentation</vt:lpstr>
      <vt:lpstr>Interactive plot customization with ggThemeAssist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Dillman, Allissa (NIH/OD) [E]</cp:lastModifiedBy>
  <cp:revision>24</cp:revision>
  <dcterms:created xsi:type="dcterms:W3CDTF">2020-07-24T21:18:05Z</dcterms:created>
  <dcterms:modified xsi:type="dcterms:W3CDTF">2021-11-14T18:15:03Z</dcterms:modified>
</cp:coreProperties>
</file>